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7180f6dc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7180f6dc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87180f6dc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7180f6dc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7180f6dc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7180f6dc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7180f6dc1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7180f6dc1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7180f6dc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7180f6dc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87180f6dc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7180f6dc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87180f6dc1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7180f6dc1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87180f6dc1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7180f6dc1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87180f6dc1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7180f6dc1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7180f6dc1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7180f6dc1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7180f6dc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7180f6dc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7180f6dc1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7180f6dc1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7180f6dc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7180f6dc1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87180f6dc1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7180f6dc1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7180f6dc1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7180f6dc1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7180f6dc1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7180f6dc1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7180f6dc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7180f6dc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7180f6dc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7180f6dc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7180f6dc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7180f6dc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7180f6dc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7180f6dc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7180f6dc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7180f6dc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7180f6dc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7180f6dc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7180f6dc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7180f6dc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2364175" y="6560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Git e GitHub</a:t>
            </a:r>
            <a:endParaRPr b="1">
              <a:solidFill>
                <a:srgbClr val="000000"/>
              </a:solidFill>
            </a:endParaRPr>
          </a:p>
        </p:txBody>
      </p:sp>
      <p:sp>
        <p:nvSpPr>
          <p:cNvPr id="229" name="Google Shape;229;p17"/>
          <p:cNvSpPr txBox="1"/>
          <p:nvPr>
            <p:ph idx="1" type="subTitle"/>
          </p:nvPr>
        </p:nvSpPr>
        <p:spPr>
          <a:xfrm>
            <a:off x="5876925" y="4192800"/>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000000"/>
                </a:solidFill>
              </a:rPr>
              <a:t>Mirtjon Cako 5^AI</a:t>
            </a:r>
            <a:endParaRPr>
              <a:solidFill>
                <a:srgbClr val="000000"/>
              </a:solidFill>
            </a:endParaRPr>
          </a:p>
        </p:txBody>
      </p:sp>
      <p:pic>
        <p:nvPicPr>
          <p:cNvPr id="230" name="Google Shape;230;p17"/>
          <p:cNvPicPr preferRelativeResize="0"/>
          <p:nvPr/>
        </p:nvPicPr>
        <p:blipFill>
          <a:blip r:embed="rId3">
            <a:alphaModFix/>
          </a:blip>
          <a:stretch>
            <a:fillRect/>
          </a:stretch>
        </p:blipFill>
        <p:spPr>
          <a:xfrm>
            <a:off x="482175" y="2571750"/>
            <a:ext cx="2034575" cy="2034575"/>
          </a:xfrm>
          <a:prstGeom prst="rect">
            <a:avLst/>
          </a:prstGeom>
          <a:noFill/>
          <a:ln>
            <a:noFill/>
          </a:ln>
        </p:spPr>
      </p:pic>
      <p:pic>
        <p:nvPicPr>
          <p:cNvPr id="231" name="Google Shape;231;p17"/>
          <p:cNvPicPr preferRelativeResize="0"/>
          <p:nvPr/>
        </p:nvPicPr>
        <p:blipFill>
          <a:blip r:embed="rId4">
            <a:alphaModFix/>
          </a:blip>
          <a:stretch>
            <a:fillRect/>
          </a:stretch>
        </p:blipFill>
        <p:spPr>
          <a:xfrm>
            <a:off x="5724525" y="1056650"/>
            <a:ext cx="3232350" cy="21493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Creazione nuovo Branch</a:t>
            </a:r>
            <a:endParaRPr/>
          </a:p>
        </p:txBody>
      </p:sp>
      <p:pic>
        <p:nvPicPr>
          <p:cNvPr id="294" name="Google Shape;294;p26"/>
          <p:cNvPicPr preferRelativeResize="0"/>
          <p:nvPr/>
        </p:nvPicPr>
        <p:blipFill>
          <a:blip r:embed="rId3">
            <a:alphaModFix/>
          </a:blip>
          <a:stretch>
            <a:fillRect/>
          </a:stretch>
        </p:blipFill>
        <p:spPr>
          <a:xfrm>
            <a:off x="261050" y="1649912"/>
            <a:ext cx="4536325" cy="2746487"/>
          </a:xfrm>
          <a:prstGeom prst="rect">
            <a:avLst/>
          </a:prstGeom>
          <a:noFill/>
          <a:ln>
            <a:noFill/>
          </a:ln>
        </p:spPr>
      </p:pic>
      <p:pic>
        <p:nvPicPr>
          <p:cNvPr id="295" name="Google Shape;295;p26"/>
          <p:cNvPicPr preferRelativeResize="0"/>
          <p:nvPr/>
        </p:nvPicPr>
        <p:blipFill>
          <a:blip r:embed="rId4">
            <a:alphaModFix/>
          </a:blip>
          <a:stretch>
            <a:fillRect/>
          </a:stretch>
        </p:blipFill>
        <p:spPr>
          <a:xfrm>
            <a:off x="5129550" y="1649900"/>
            <a:ext cx="3875007" cy="2746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Creazione nuovo Branch</a:t>
            </a:r>
            <a:endParaRPr/>
          </a:p>
        </p:txBody>
      </p:sp>
      <p:sp>
        <p:nvSpPr>
          <p:cNvPr id="301" name="Google Shape;301;p27"/>
          <p:cNvSpPr txBox="1"/>
          <p:nvPr>
            <p:ph idx="1" type="body"/>
          </p:nvPr>
        </p:nvSpPr>
        <p:spPr>
          <a:xfrm>
            <a:off x="5550975" y="1307850"/>
            <a:ext cx="3075300" cy="357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Una volta creata una nuova Branch quest’ultima è completamente indipendente dalla Branch padre</a:t>
            </a:r>
            <a:endParaRPr sz="1800"/>
          </a:p>
        </p:txBody>
      </p:sp>
      <p:pic>
        <p:nvPicPr>
          <p:cNvPr id="302" name="Google Shape;302;p27"/>
          <p:cNvPicPr preferRelativeResize="0"/>
          <p:nvPr/>
        </p:nvPicPr>
        <p:blipFill>
          <a:blip r:embed="rId3">
            <a:alphaModFix/>
          </a:blip>
          <a:stretch>
            <a:fillRect/>
          </a:stretch>
        </p:blipFill>
        <p:spPr>
          <a:xfrm>
            <a:off x="433700" y="1307850"/>
            <a:ext cx="4592225" cy="1701025"/>
          </a:xfrm>
          <a:prstGeom prst="rect">
            <a:avLst/>
          </a:prstGeom>
          <a:noFill/>
          <a:ln>
            <a:noFill/>
          </a:ln>
        </p:spPr>
      </p:pic>
      <p:pic>
        <p:nvPicPr>
          <p:cNvPr id="303" name="Google Shape;303;p27"/>
          <p:cNvPicPr preferRelativeResize="0"/>
          <p:nvPr/>
        </p:nvPicPr>
        <p:blipFill>
          <a:blip r:embed="rId4">
            <a:alphaModFix/>
          </a:blip>
          <a:stretch>
            <a:fillRect/>
          </a:stretch>
        </p:blipFill>
        <p:spPr>
          <a:xfrm>
            <a:off x="433700" y="3180950"/>
            <a:ext cx="4592226" cy="18258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Modifica file in una Branch</a:t>
            </a:r>
            <a:endParaRPr/>
          </a:p>
        </p:txBody>
      </p:sp>
      <p:sp>
        <p:nvSpPr>
          <p:cNvPr id="309" name="Google Shape;309;p28"/>
          <p:cNvSpPr txBox="1"/>
          <p:nvPr>
            <p:ph idx="1" type="body"/>
          </p:nvPr>
        </p:nvSpPr>
        <p:spPr>
          <a:xfrm>
            <a:off x="225675" y="2633550"/>
            <a:ext cx="2763900" cy="61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Branch Master</a:t>
            </a:r>
            <a:endParaRPr b="1"/>
          </a:p>
        </p:txBody>
      </p:sp>
      <p:pic>
        <p:nvPicPr>
          <p:cNvPr id="310" name="Google Shape;310;p28"/>
          <p:cNvPicPr preferRelativeResize="0"/>
          <p:nvPr/>
        </p:nvPicPr>
        <p:blipFill>
          <a:blip r:embed="rId3">
            <a:alphaModFix/>
          </a:blip>
          <a:stretch>
            <a:fillRect/>
          </a:stretch>
        </p:blipFill>
        <p:spPr>
          <a:xfrm>
            <a:off x="3868625" y="1307850"/>
            <a:ext cx="5122075" cy="1808100"/>
          </a:xfrm>
          <a:prstGeom prst="rect">
            <a:avLst/>
          </a:prstGeom>
          <a:noFill/>
          <a:ln>
            <a:noFill/>
          </a:ln>
        </p:spPr>
      </p:pic>
      <p:pic>
        <p:nvPicPr>
          <p:cNvPr id="311" name="Google Shape;311;p28"/>
          <p:cNvPicPr preferRelativeResize="0"/>
          <p:nvPr/>
        </p:nvPicPr>
        <p:blipFill>
          <a:blip r:embed="rId4">
            <a:alphaModFix/>
          </a:blip>
          <a:stretch>
            <a:fillRect/>
          </a:stretch>
        </p:blipFill>
        <p:spPr>
          <a:xfrm>
            <a:off x="354265" y="3253050"/>
            <a:ext cx="5394364" cy="1808100"/>
          </a:xfrm>
          <a:prstGeom prst="rect">
            <a:avLst/>
          </a:prstGeom>
          <a:noFill/>
          <a:ln>
            <a:noFill/>
          </a:ln>
        </p:spPr>
      </p:pic>
      <p:sp>
        <p:nvSpPr>
          <p:cNvPr id="312" name="Google Shape;312;p28"/>
          <p:cNvSpPr txBox="1"/>
          <p:nvPr/>
        </p:nvSpPr>
        <p:spPr>
          <a:xfrm>
            <a:off x="7726250" y="3365700"/>
            <a:ext cx="13287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Lato"/>
                <a:ea typeface="Lato"/>
                <a:cs typeface="Lato"/>
                <a:sym typeface="Lato"/>
              </a:rPr>
              <a:t>Branch Colors</a:t>
            </a:r>
            <a:endParaRPr b="1" sz="130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Pull request</a:t>
            </a:r>
            <a:endParaRPr/>
          </a:p>
        </p:txBody>
      </p:sp>
      <p:sp>
        <p:nvSpPr>
          <p:cNvPr id="318" name="Google Shape;318;p29"/>
          <p:cNvSpPr txBox="1"/>
          <p:nvPr>
            <p:ph idx="1" type="body"/>
          </p:nvPr>
        </p:nvSpPr>
        <p:spPr>
          <a:xfrm>
            <a:off x="546800" y="2776350"/>
            <a:ext cx="8068800" cy="201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Una volta soddisfatti con il lavoro nella Branch figlio si può procedere a mandare una Pull Request: l’unione tra le Branch figlio e padre. La pull Request viene completata con il Merge: l’unione delle due Branch</a:t>
            </a:r>
            <a:endParaRPr sz="1800"/>
          </a:p>
        </p:txBody>
      </p:sp>
      <p:pic>
        <p:nvPicPr>
          <p:cNvPr id="319" name="Google Shape;319;p29"/>
          <p:cNvPicPr preferRelativeResize="0"/>
          <p:nvPr/>
        </p:nvPicPr>
        <p:blipFill>
          <a:blip r:embed="rId3">
            <a:alphaModFix/>
          </a:blip>
          <a:stretch>
            <a:fillRect/>
          </a:stretch>
        </p:blipFill>
        <p:spPr>
          <a:xfrm>
            <a:off x="277713" y="1567538"/>
            <a:ext cx="8467725" cy="69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Pull Request</a:t>
            </a:r>
            <a:endParaRPr/>
          </a:p>
        </p:txBody>
      </p:sp>
      <p:pic>
        <p:nvPicPr>
          <p:cNvPr id="325" name="Google Shape;325;p30"/>
          <p:cNvPicPr preferRelativeResize="0"/>
          <p:nvPr/>
        </p:nvPicPr>
        <p:blipFill>
          <a:blip r:embed="rId3">
            <a:alphaModFix/>
          </a:blip>
          <a:stretch>
            <a:fillRect/>
          </a:stretch>
        </p:blipFill>
        <p:spPr>
          <a:xfrm>
            <a:off x="146775" y="1142979"/>
            <a:ext cx="2661024" cy="1889400"/>
          </a:xfrm>
          <a:prstGeom prst="rect">
            <a:avLst/>
          </a:prstGeom>
          <a:noFill/>
          <a:ln>
            <a:noFill/>
          </a:ln>
        </p:spPr>
      </p:pic>
      <p:pic>
        <p:nvPicPr>
          <p:cNvPr id="326" name="Google Shape;326;p30"/>
          <p:cNvPicPr preferRelativeResize="0"/>
          <p:nvPr/>
        </p:nvPicPr>
        <p:blipFill>
          <a:blip r:embed="rId4">
            <a:alphaModFix/>
          </a:blip>
          <a:stretch>
            <a:fillRect/>
          </a:stretch>
        </p:blipFill>
        <p:spPr>
          <a:xfrm>
            <a:off x="2872099" y="1804712"/>
            <a:ext cx="3050725" cy="1986825"/>
          </a:xfrm>
          <a:prstGeom prst="rect">
            <a:avLst/>
          </a:prstGeom>
          <a:noFill/>
          <a:ln>
            <a:noFill/>
          </a:ln>
        </p:spPr>
      </p:pic>
      <p:pic>
        <p:nvPicPr>
          <p:cNvPr id="327" name="Google Shape;327;p30"/>
          <p:cNvPicPr preferRelativeResize="0"/>
          <p:nvPr/>
        </p:nvPicPr>
        <p:blipFill>
          <a:blip r:embed="rId5">
            <a:alphaModFix/>
          </a:blip>
          <a:stretch>
            <a:fillRect/>
          </a:stretch>
        </p:blipFill>
        <p:spPr>
          <a:xfrm>
            <a:off x="5497425" y="3840799"/>
            <a:ext cx="3527799" cy="119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Risultato richiesta Pull e Merge</a:t>
            </a:r>
            <a:endParaRPr/>
          </a:p>
        </p:txBody>
      </p:sp>
      <p:sp>
        <p:nvSpPr>
          <p:cNvPr id="333" name="Google Shape;333;p31"/>
          <p:cNvSpPr txBox="1"/>
          <p:nvPr>
            <p:ph idx="1" type="body"/>
          </p:nvPr>
        </p:nvSpPr>
        <p:spPr>
          <a:xfrm>
            <a:off x="7211900" y="1747650"/>
            <a:ext cx="1607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Nella Branch Master risultano presenti le modifiche fatte nella Branch Colors</a:t>
            </a:r>
            <a:endParaRPr sz="1400"/>
          </a:p>
        </p:txBody>
      </p:sp>
      <p:pic>
        <p:nvPicPr>
          <p:cNvPr id="334" name="Google Shape;334;p31"/>
          <p:cNvPicPr preferRelativeResize="0"/>
          <p:nvPr/>
        </p:nvPicPr>
        <p:blipFill>
          <a:blip r:embed="rId3">
            <a:alphaModFix/>
          </a:blip>
          <a:stretch>
            <a:fillRect/>
          </a:stretch>
        </p:blipFill>
        <p:spPr>
          <a:xfrm>
            <a:off x="171750" y="1383325"/>
            <a:ext cx="5909925" cy="2025125"/>
          </a:xfrm>
          <a:prstGeom prst="rect">
            <a:avLst/>
          </a:prstGeom>
          <a:noFill/>
          <a:ln>
            <a:noFill/>
          </a:ln>
        </p:spPr>
      </p:pic>
      <p:pic>
        <p:nvPicPr>
          <p:cNvPr id="335" name="Google Shape;335;p31"/>
          <p:cNvPicPr preferRelativeResize="0"/>
          <p:nvPr/>
        </p:nvPicPr>
        <p:blipFill>
          <a:blip r:embed="rId4">
            <a:alphaModFix/>
          </a:blip>
          <a:stretch>
            <a:fillRect/>
          </a:stretch>
        </p:blipFill>
        <p:spPr>
          <a:xfrm>
            <a:off x="2638725" y="3532388"/>
            <a:ext cx="6381750" cy="1552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Fork</a:t>
            </a:r>
            <a:endParaRPr sz="3000"/>
          </a:p>
        </p:txBody>
      </p:sp>
      <p:sp>
        <p:nvSpPr>
          <p:cNvPr id="341" name="Google Shape;341;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t>Effettuare una fork significa fare una copia di tutta la </a:t>
            </a:r>
            <a:r>
              <a:rPr lang="en-GB" sz="2400"/>
              <a:t>repository</a:t>
            </a:r>
            <a:r>
              <a:rPr lang="en-GB" sz="2400"/>
              <a:t> in un altro </a:t>
            </a:r>
            <a:r>
              <a:rPr lang="en-GB" sz="2400"/>
              <a:t>account. In questo modo si ha più libertà scegliendo quando e se fare i merge. Effettuare una Pull Request di una fork significa aggiungere le modifiche della Repository copiata alla Repository originale</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Issues</a:t>
            </a:r>
            <a:endParaRPr/>
          </a:p>
        </p:txBody>
      </p:sp>
      <p:sp>
        <p:nvSpPr>
          <p:cNvPr id="347" name="Google Shape;347;p33"/>
          <p:cNvSpPr txBox="1"/>
          <p:nvPr>
            <p:ph idx="1" type="body"/>
          </p:nvPr>
        </p:nvSpPr>
        <p:spPr>
          <a:xfrm>
            <a:off x="3943650" y="1715525"/>
            <a:ext cx="4650000" cy="280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Nella </a:t>
            </a:r>
            <a:r>
              <a:rPr lang="en-GB" sz="1800"/>
              <a:t>sezione Issues si possono lasciare dei commenti riguardo la Repository</a:t>
            </a:r>
            <a:r>
              <a:rPr lang="en-GB" sz="1800"/>
              <a:t> ( come problemi da risolvere o nuove feature da aggiungere). Una Issue può essere Open( non ancora risolto) oppure Closed( Risolto).  Le Issue possono essere chiuse dal </a:t>
            </a:r>
            <a:r>
              <a:rPr lang="en-GB" sz="1800"/>
              <a:t>proprietario della Issue</a:t>
            </a:r>
            <a:r>
              <a:rPr lang="en-GB" sz="1800"/>
              <a:t> o della repository. Una issue può essere scritto mettendo nel titolo di una commit “The ﬁxes #ID dell’issue”</a:t>
            </a:r>
            <a:endParaRPr sz="1800"/>
          </a:p>
        </p:txBody>
      </p:sp>
      <p:pic>
        <p:nvPicPr>
          <p:cNvPr id="348" name="Google Shape;348;p33"/>
          <p:cNvPicPr preferRelativeResize="0"/>
          <p:nvPr/>
        </p:nvPicPr>
        <p:blipFill>
          <a:blip r:embed="rId3">
            <a:alphaModFix/>
          </a:blip>
          <a:stretch>
            <a:fillRect/>
          </a:stretch>
        </p:blipFill>
        <p:spPr>
          <a:xfrm>
            <a:off x="376625" y="1833375"/>
            <a:ext cx="3407649" cy="1971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Aggiungere un Issue</a:t>
            </a:r>
            <a:endParaRPr/>
          </a:p>
        </p:txBody>
      </p:sp>
      <p:pic>
        <p:nvPicPr>
          <p:cNvPr id="354" name="Google Shape;354;p34"/>
          <p:cNvPicPr preferRelativeResize="0"/>
          <p:nvPr/>
        </p:nvPicPr>
        <p:blipFill>
          <a:blip r:embed="rId3">
            <a:alphaModFix/>
          </a:blip>
          <a:stretch>
            <a:fillRect/>
          </a:stretch>
        </p:blipFill>
        <p:spPr>
          <a:xfrm>
            <a:off x="224150" y="2161350"/>
            <a:ext cx="3698075" cy="2049525"/>
          </a:xfrm>
          <a:prstGeom prst="rect">
            <a:avLst/>
          </a:prstGeom>
          <a:noFill/>
          <a:ln>
            <a:noFill/>
          </a:ln>
        </p:spPr>
      </p:pic>
      <p:pic>
        <p:nvPicPr>
          <p:cNvPr id="355" name="Google Shape;355;p34"/>
          <p:cNvPicPr preferRelativeResize="0"/>
          <p:nvPr/>
        </p:nvPicPr>
        <p:blipFill>
          <a:blip r:embed="rId4">
            <a:alphaModFix/>
          </a:blip>
          <a:stretch>
            <a:fillRect/>
          </a:stretch>
        </p:blipFill>
        <p:spPr>
          <a:xfrm>
            <a:off x="4320677" y="2571750"/>
            <a:ext cx="4584298" cy="141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Risoluzione Issue</a:t>
            </a:r>
            <a:endParaRPr/>
          </a:p>
        </p:txBody>
      </p:sp>
      <p:pic>
        <p:nvPicPr>
          <p:cNvPr id="361" name="Google Shape;361;p35"/>
          <p:cNvPicPr preferRelativeResize="0"/>
          <p:nvPr/>
        </p:nvPicPr>
        <p:blipFill>
          <a:blip r:embed="rId3">
            <a:alphaModFix/>
          </a:blip>
          <a:stretch>
            <a:fillRect/>
          </a:stretch>
        </p:blipFill>
        <p:spPr>
          <a:xfrm>
            <a:off x="225025" y="1567550"/>
            <a:ext cx="5513799" cy="1839950"/>
          </a:xfrm>
          <a:prstGeom prst="rect">
            <a:avLst/>
          </a:prstGeom>
          <a:noFill/>
          <a:ln>
            <a:noFill/>
          </a:ln>
        </p:spPr>
      </p:pic>
      <p:pic>
        <p:nvPicPr>
          <p:cNvPr id="362" name="Google Shape;362;p35"/>
          <p:cNvPicPr preferRelativeResize="0"/>
          <p:nvPr/>
        </p:nvPicPr>
        <p:blipFill>
          <a:blip r:embed="rId4">
            <a:alphaModFix/>
          </a:blip>
          <a:stretch>
            <a:fillRect/>
          </a:stretch>
        </p:blipFill>
        <p:spPr>
          <a:xfrm>
            <a:off x="4914550" y="3667200"/>
            <a:ext cx="3913875" cy="125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Cosa sono Git e GitHub?</a:t>
            </a:r>
            <a:endParaRPr/>
          </a:p>
        </p:txBody>
      </p:sp>
      <p:sp>
        <p:nvSpPr>
          <p:cNvPr id="237" name="Google Shape;237;p18"/>
          <p:cNvSpPr txBox="1"/>
          <p:nvPr>
            <p:ph idx="1" type="body"/>
          </p:nvPr>
        </p:nvSpPr>
        <p:spPr>
          <a:xfrm>
            <a:off x="589650" y="1567550"/>
            <a:ext cx="3793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Git è un software per il versionamento che permette di salvare lo stato del lavoro permettendo così di ritornare ad uno stato precedente. Git è inoltre usato da Terminale</a:t>
            </a:r>
            <a:endParaRPr sz="1800"/>
          </a:p>
        </p:txBody>
      </p:sp>
      <p:sp>
        <p:nvSpPr>
          <p:cNvPr id="238" name="Google Shape;238;p18"/>
          <p:cNvSpPr txBox="1"/>
          <p:nvPr/>
        </p:nvSpPr>
        <p:spPr>
          <a:xfrm>
            <a:off x="4854475" y="1651200"/>
            <a:ext cx="3621900" cy="27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Lato"/>
                <a:ea typeface="Lato"/>
                <a:cs typeface="Lato"/>
                <a:sym typeface="Lato"/>
              </a:rPr>
              <a:t>GitHub è un Web Service che permette la condivisione dei propri lavori(come un social network). I lavori sono salvati in cartelle chiamate repositories che sono visibili da tutti e tutti possono modificare il loro contenuto(richiedere di modificare). Quindi GitHub rende il lavoro </a:t>
            </a:r>
            <a:r>
              <a:rPr lang="en-GB" sz="1800">
                <a:solidFill>
                  <a:srgbClr val="FFFFFF"/>
                </a:solidFill>
                <a:latin typeface="Lato"/>
                <a:ea typeface="Lato"/>
                <a:cs typeface="Lato"/>
                <a:sym typeface="Lato"/>
              </a:rPr>
              <a:t>Open Source</a:t>
            </a:r>
            <a:r>
              <a:rPr lang="en-GB" sz="1800">
                <a:solidFill>
                  <a:srgbClr val="FFFFFF"/>
                </a:solidFill>
                <a:latin typeface="Lato"/>
                <a:ea typeface="Lato"/>
                <a:cs typeface="Lato"/>
                <a:sym typeface="Lato"/>
              </a:rPr>
              <a:t>.</a:t>
            </a:r>
            <a:endParaRPr sz="1800">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Comandi Git</a:t>
            </a:r>
            <a:endParaRPr/>
          </a:p>
        </p:txBody>
      </p:sp>
      <p:sp>
        <p:nvSpPr>
          <p:cNvPr id="368" name="Google Shape;368;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Principali comandi Unix( Non sono tutti disponibili in Windows):</a:t>
            </a:r>
            <a:endParaRPr/>
          </a:p>
          <a:p>
            <a:pPr indent="-311150" lvl="0" marL="457200" rtl="0" algn="l">
              <a:spcBef>
                <a:spcPts val="1600"/>
              </a:spcBef>
              <a:spcAft>
                <a:spcPts val="0"/>
              </a:spcAft>
              <a:buSzPts val="1300"/>
              <a:buChar char="●"/>
            </a:pPr>
            <a:r>
              <a:rPr lang="en-GB"/>
              <a:t>Cd -&gt;Change Directory</a:t>
            </a:r>
            <a:endParaRPr/>
          </a:p>
          <a:p>
            <a:pPr indent="-311150" lvl="0" marL="457200" rtl="0" algn="l">
              <a:spcBef>
                <a:spcPts val="0"/>
              </a:spcBef>
              <a:spcAft>
                <a:spcPts val="0"/>
              </a:spcAft>
              <a:buSzPts val="1300"/>
              <a:buChar char="●"/>
            </a:pPr>
            <a:r>
              <a:rPr lang="en-GB"/>
              <a:t>Ls -&gt; List</a:t>
            </a:r>
            <a:endParaRPr/>
          </a:p>
          <a:p>
            <a:pPr indent="-311150" lvl="0" marL="457200" rtl="0" algn="l">
              <a:spcBef>
                <a:spcPts val="0"/>
              </a:spcBef>
              <a:spcAft>
                <a:spcPts val="0"/>
              </a:spcAft>
              <a:buSzPts val="1300"/>
              <a:buChar char="●"/>
            </a:pPr>
            <a:r>
              <a:rPr lang="en-GB"/>
              <a:t>Clear</a:t>
            </a:r>
            <a:endParaRPr/>
          </a:p>
          <a:p>
            <a:pPr indent="-311150" lvl="0" marL="457200" rtl="0" algn="l">
              <a:spcBef>
                <a:spcPts val="0"/>
              </a:spcBef>
              <a:spcAft>
                <a:spcPts val="0"/>
              </a:spcAft>
              <a:buSzPts val="1300"/>
              <a:buChar char="●"/>
            </a:pPr>
            <a:r>
              <a:rPr lang="en-GB"/>
              <a:t>Pwd -&gt; Print Working Directory ;</a:t>
            </a:r>
            <a:endParaRPr/>
          </a:p>
          <a:p>
            <a:pPr indent="-311150" lvl="0" marL="457200" rtl="0" algn="l">
              <a:spcBef>
                <a:spcPts val="0"/>
              </a:spcBef>
              <a:spcAft>
                <a:spcPts val="0"/>
              </a:spcAft>
              <a:buSzPts val="1300"/>
              <a:buChar char="●"/>
            </a:pPr>
            <a:r>
              <a:rPr lang="en-GB"/>
              <a:t>Cd .. -&gt; Torna indietro nella Directory</a:t>
            </a:r>
            <a:endParaRPr/>
          </a:p>
          <a:p>
            <a:pPr indent="0" lvl="0" marL="45720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Terminal Command</a:t>
            </a:r>
            <a:endParaRPr/>
          </a:p>
        </p:txBody>
      </p:sp>
      <p:sp>
        <p:nvSpPr>
          <p:cNvPr id="374" name="Google Shape;374;p37"/>
          <p:cNvSpPr txBox="1"/>
          <p:nvPr>
            <p:ph idx="1" type="body"/>
          </p:nvPr>
        </p:nvSpPr>
        <p:spPr>
          <a:xfrm>
            <a:off x="1297500" y="1567550"/>
            <a:ext cx="7038900" cy="3062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Git;</a:t>
            </a:r>
            <a:endParaRPr/>
          </a:p>
          <a:p>
            <a:pPr indent="-311150" lvl="0" marL="457200" rtl="0" algn="l">
              <a:spcBef>
                <a:spcPts val="0"/>
              </a:spcBef>
              <a:spcAft>
                <a:spcPts val="0"/>
              </a:spcAft>
              <a:buSzPts val="1300"/>
              <a:buChar char="●"/>
            </a:pPr>
            <a:r>
              <a:rPr lang="en-GB"/>
              <a:t>Git Commit;</a:t>
            </a:r>
            <a:endParaRPr/>
          </a:p>
          <a:p>
            <a:pPr indent="-311150" lvl="0" marL="457200" rtl="0" algn="l">
              <a:spcBef>
                <a:spcPts val="0"/>
              </a:spcBef>
              <a:spcAft>
                <a:spcPts val="0"/>
              </a:spcAft>
              <a:buSzPts val="1300"/>
              <a:buChar char="●"/>
            </a:pPr>
            <a:r>
              <a:rPr lang="en-GB"/>
              <a:t>Git Init: serve a trasformare una cartella in una Repository;</a:t>
            </a:r>
            <a:endParaRPr/>
          </a:p>
          <a:p>
            <a:pPr indent="-311150" lvl="0" marL="457200" rtl="0" algn="l">
              <a:spcBef>
                <a:spcPts val="0"/>
              </a:spcBef>
              <a:spcAft>
                <a:spcPts val="0"/>
              </a:spcAft>
              <a:buSzPts val="1300"/>
              <a:buChar char="●"/>
            </a:pPr>
            <a:r>
              <a:rPr lang="en-GB"/>
              <a:t>Git Clone;</a:t>
            </a:r>
            <a:endParaRPr/>
          </a:p>
          <a:p>
            <a:pPr indent="-311150" lvl="0" marL="457200" rtl="0" algn="l">
              <a:spcBef>
                <a:spcPts val="0"/>
              </a:spcBef>
              <a:spcAft>
                <a:spcPts val="0"/>
              </a:spcAft>
              <a:buSzPts val="1300"/>
              <a:buChar char="●"/>
            </a:pPr>
            <a:r>
              <a:rPr lang="en-GB"/>
              <a:t>Git Config --List;</a:t>
            </a:r>
            <a:endParaRPr/>
          </a:p>
          <a:p>
            <a:pPr indent="-311150" lvl="0" marL="457200" rtl="0" algn="l">
              <a:spcBef>
                <a:spcPts val="0"/>
              </a:spcBef>
              <a:spcAft>
                <a:spcPts val="0"/>
              </a:spcAft>
              <a:buSzPts val="1300"/>
              <a:buChar char="●"/>
            </a:pPr>
            <a:r>
              <a:rPr lang="en-GB"/>
              <a:t>Git Status;</a:t>
            </a:r>
            <a:endParaRPr/>
          </a:p>
          <a:p>
            <a:pPr indent="-311150" lvl="0" marL="457200" rtl="0" algn="l">
              <a:spcBef>
                <a:spcPts val="0"/>
              </a:spcBef>
              <a:spcAft>
                <a:spcPts val="0"/>
              </a:spcAft>
              <a:buSzPts val="1300"/>
              <a:buChar char="●"/>
            </a:pPr>
            <a:r>
              <a:rPr lang="en-GB"/>
              <a:t>Git Log -&gt;History;</a:t>
            </a:r>
            <a:endParaRPr/>
          </a:p>
          <a:p>
            <a:pPr indent="-311150" lvl="0" marL="457200" rtl="0" algn="l">
              <a:spcBef>
                <a:spcPts val="0"/>
              </a:spcBef>
              <a:spcAft>
                <a:spcPts val="0"/>
              </a:spcAft>
              <a:buSzPts val="1300"/>
              <a:buChar char="●"/>
            </a:pPr>
            <a:r>
              <a:rPr lang="en-GB"/>
              <a:t>Git Push -&gt; Serve per mandare su GitHub;</a:t>
            </a:r>
            <a:endParaRPr/>
          </a:p>
          <a:p>
            <a:pPr indent="-311150" lvl="0" marL="457200" rtl="0" algn="l">
              <a:spcBef>
                <a:spcPts val="0"/>
              </a:spcBef>
              <a:spcAft>
                <a:spcPts val="0"/>
              </a:spcAft>
              <a:buSzPts val="1300"/>
              <a:buChar char="●"/>
            </a:pPr>
            <a:r>
              <a:rPr lang="en-GB"/>
              <a:t>Git Pull -&gt; Ricevere qualcosa da GitHub;</a:t>
            </a:r>
            <a:endParaRPr/>
          </a:p>
          <a:p>
            <a:pPr indent="-311150" lvl="0" marL="457200" rtl="0" algn="l">
              <a:spcBef>
                <a:spcPts val="0"/>
              </a:spcBef>
              <a:spcAft>
                <a:spcPts val="0"/>
              </a:spcAft>
              <a:buSzPts val="1300"/>
              <a:buChar char="●"/>
            </a:pPr>
            <a:r>
              <a:rPr lang="en-GB"/>
              <a:t>Git Remote -&gt;Serve per far trovare la strada a GitHub;</a:t>
            </a:r>
            <a:endParaRPr/>
          </a:p>
          <a:p>
            <a:pPr indent="0" lvl="0" marL="457200" rtl="0" algn="l">
              <a:spcBef>
                <a:spcPts val="1600"/>
              </a:spcBef>
              <a:spcAft>
                <a:spcPts val="1600"/>
              </a:spcAft>
              <a:buNone/>
            </a:pPr>
            <a:r>
              <a:rPr lang="en-GB"/>
              <a:t>Per poter scaricare la nostra Repository ci sarà il bisogno di mettere lo username e la password del nostro account GitHub</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Lavorare sul Pc</a:t>
            </a:r>
            <a:endParaRPr/>
          </a:p>
        </p:txBody>
      </p:sp>
      <p:sp>
        <p:nvSpPr>
          <p:cNvPr id="380" name="Google Shape;380;p38"/>
          <p:cNvSpPr txBox="1"/>
          <p:nvPr>
            <p:ph idx="1" type="body"/>
          </p:nvPr>
        </p:nvSpPr>
        <p:spPr>
          <a:xfrm>
            <a:off x="364625" y="1458350"/>
            <a:ext cx="3783900" cy="97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Usando questi comandi e link si possono scaricare le Repository sul proprio Pc.</a:t>
            </a:r>
            <a:endParaRPr sz="1800"/>
          </a:p>
        </p:txBody>
      </p:sp>
      <p:pic>
        <p:nvPicPr>
          <p:cNvPr id="381" name="Google Shape;381;p38"/>
          <p:cNvPicPr preferRelativeResize="0"/>
          <p:nvPr/>
        </p:nvPicPr>
        <p:blipFill>
          <a:blip r:embed="rId3">
            <a:alphaModFix/>
          </a:blip>
          <a:stretch>
            <a:fillRect/>
          </a:stretch>
        </p:blipFill>
        <p:spPr>
          <a:xfrm>
            <a:off x="201527" y="2739452"/>
            <a:ext cx="4257625" cy="2212175"/>
          </a:xfrm>
          <a:prstGeom prst="rect">
            <a:avLst/>
          </a:prstGeom>
          <a:noFill/>
          <a:ln>
            <a:noFill/>
          </a:ln>
        </p:spPr>
      </p:pic>
      <p:pic>
        <p:nvPicPr>
          <p:cNvPr id="382" name="Google Shape;382;p38"/>
          <p:cNvPicPr preferRelativeResize="0"/>
          <p:nvPr/>
        </p:nvPicPr>
        <p:blipFill>
          <a:blip r:embed="rId4">
            <a:alphaModFix/>
          </a:blip>
          <a:stretch>
            <a:fillRect/>
          </a:stretch>
        </p:blipFill>
        <p:spPr>
          <a:xfrm>
            <a:off x="4871150" y="926125"/>
            <a:ext cx="3695700" cy="297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Problemi di Merge</a:t>
            </a:r>
            <a:endParaRPr/>
          </a:p>
        </p:txBody>
      </p:sp>
      <p:sp>
        <p:nvSpPr>
          <p:cNvPr id="388" name="Google Shape;388;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t>Non tutte le volte i Merge di due Branch va a buon fine; infatti quando su entrambi i Branch è stato modificato la stessa riga non si può effettuare il Merge. Quindi bisogna risolvere questi conflitti per poter </a:t>
            </a:r>
            <a:r>
              <a:rPr lang="en-GB" sz="2400"/>
              <a:t>effettuare</a:t>
            </a:r>
            <a:r>
              <a:rPr lang="en-GB" sz="2400"/>
              <a:t> il pull request e unire i due Branch.</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Remotes</a:t>
            </a:r>
            <a:endParaRPr/>
          </a:p>
        </p:txBody>
      </p:sp>
      <p:sp>
        <p:nvSpPr>
          <p:cNvPr id="394" name="Google Shape;394;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Remote è un altro posto dov’è contenuta la stessa Repository su cui stai lavorando.</a:t>
            </a:r>
            <a:endParaRPr/>
          </a:p>
          <a:p>
            <a:pPr indent="0" lvl="0" marL="0" rtl="0" algn="l">
              <a:spcBef>
                <a:spcPts val="1600"/>
              </a:spcBef>
              <a:spcAft>
                <a:spcPts val="0"/>
              </a:spcAft>
              <a:buNone/>
            </a:pPr>
            <a:r>
              <a:rPr lang="en-GB"/>
              <a:t>Origin → Il primo Remote creato</a:t>
            </a:r>
            <a:endParaRPr/>
          </a:p>
          <a:p>
            <a:pPr indent="-311150" lvl="0" marL="457200" rtl="0" algn="l">
              <a:spcBef>
                <a:spcPts val="1600"/>
              </a:spcBef>
              <a:spcAft>
                <a:spcPts val="0"/>
              </a:spcAft>
              <a:buSzPts val="1300"/>
              <a:buChar char="●"/>
            </a:pPr>
            <a:r>
              <a:rPr lang="en-GB"/>
              <a:t>Git Remove Origin =&gt; Serve per cancellare il remote originale.</a:t>
            </a:r>
            <a:endParaRPr/>
          </a:p>
          <a:p>
            <a:pPr indent="-311150" lvl="0" marL="457200" rtl="0" algn="l">
              <a:spcBef>
                <a:spcPts val="0"/>
              </a:spcBef>
              <a:spcAft>
                <a:spcPts val="0"/>
              </a:spcAft>
              <a:buSzPts val="1300"/>
              <a:buChar char="●"/>
            </a:pPr>
            <a:r>
              <a:rPr lang="en-GB"/>
              <a:t> Git Remote Add Nome =&gt; Aggiunge un nuovo remote;</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1"/>
          <p:cNvSpPr txBox="1"/>
          <p:nvPr>
            <p:ph type="title"/>
          </p:nvPr>
        </p:nvSpPr>
        <p:spPr>
          <a:xfrm>
            <a:off x="105255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6000"/>
              <a:t>Fine</a:t>
            </a:r>
            <a:endParaRPr b="1"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Git è il programma che fa il Version Controll e GitHub usa Git nel suo interno. Le repositories di GitHub contengono oltre ai file, che possono essere di vari tipo(.txt è uno dei più semplici), contiene anche le versioni dei file(controllando la History del file). Mentre si lavora per salvare il lavoro bisogna fare Commit.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Creare una Repository</a:t>
            </a:r>
            <a:endParaRPr/>
          </a:p>
        </p:txBody>
      </p:sp>
      <p:sp>
        <p:nvSpPr>
          <p:cNvPr id="250" name="Google Shape;250;p20"/>
          <p:cNvSpPr txBox="1"/>
          <p:nvPr>
            <p:ph idx="1" type="body"/>
          </p:nvPr>
        </p:nvSpPr>
        <p:spPr>
          <a:xfrm>
            <a:off x="5860625" y="1556825"/>
            <a:ext cx="3042600" cy="31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Per creare una Repository bisogna dare un nome(spazzi non ammessi, vengono sostituiti con -), mettere la descrizione, scegliere se pubblica o privata(opzione a pagamento) e scegliere se iniziare con un file ReadMe oppure no(consigliabile)</a:t>
            </a:r>
            <a:endParaRPr sz="1800"/>
          </a:p>
        </p:txBody>
      </p:sp>
      <p:pic>
        <p:nvPicPr>
          <p:cNvPr id="251" name="Google Shape;251;p20"/>
          <p:cNvPicPr preferRelativeResize="0"/>
          <p:nvPr/>
        </p:nvPicPr>
        <p:blipFill>
          <a:blip r:embed="rId3">
            <a:alphaModFix/>
          </a:blip>
          <a:stretch>
            <a:fillRect/>
          </a:stretch>
        </p:blipFill>
        <p:spPr>
          <a:xfrm>
            <a:off x="278900" y="1432575"/>
            <a:ext cx="5463851" cy="337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Creare File</a:t>
            </a:r>
            <a:endParaRPr/>
          </a:p>
        </p:txBody>
      </p:sp>
      <p:sp>
        <p:nvSpPr>
          <p:cNvPr id="257" name="Google Shape;257;p21"/>
          <p:cNvSpPr txBox="1"/>
          <p:nvPr>
            <p:ph idx="1" type="body"/>
          </p:nvPr>
        </p:nvSpPr>
        <p:spPr>
          <a:xfrm>
            <a:off x="5742725" y="1567550"/>
            <a:ext cx="2593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Per creare un nuovo file bisogna cliccare su “new File”, dare un nome e fare il primo Commit</a:t>
            </a:r>
            <a:endParaRPr sz="1800"/>
          </a:p>
        </p:txBody>
      </p:sp>
      <p:pic>
        <p:nvPicPr>
          <p:cNvPr id="258" name="Google Shape;258;p21"/>
          <p:cNvPicPr preferRelativeResize="0"/>
          <p:nvPr/>
        </p:nvPicPr>
        <p:blipFill>
          <a:blip r:embed="rId3">
            <a:alphaModFix/>
          </a:blip>
          <a:stretch>
            <a:fillRect/>
          </a:stretch>
        </p:blipFill>
        <p:spPr>
          <a:xfrm>
            <a:off x="337875" y="1305075"/>
            <a:ext cx="5230250" cy="3436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Commit</a:t>
            </a:r>
            <a:endParaRPr/>
          </a:p>
        </p:txBody>
      </p:sp>
      <p:sp>
        <p:nvSpPr>
          <p:cNvPr id="264" name="Google Shape;264;p22"/>
          <p:cNvSpPr txBox="1"/>
          <p:nvPr>
            <p:ph idx="1" type="body"/>
          </p:nvPr>
        </p:nvSpPr>
        <p:spPr>
          <a:xfrm>
            <a:off x="5257850" y="1567550"/>
            <a:ext cx="3078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5" name="Google Shape;265;p22"/>
          <p:cNvPicPr preferRelativeResize="0"/>
          <p:nvPr/>
        </p:nvPicPr>
        <p:blipFill>
          <a:blip r:embed="rId3">
            <a:alphaModFix/>
          </a:blip>
          <a:stretch>
            <a:fillRect/>
          </a:stretch>
        </p:blipFill>
        <p:spPr>
          <a:xfrm>
            <a:off x="152400" y="1460250"/>
            <a:ext cx="3356100" cy="2678875"/>
          </a:xfrm>
          <a:prstGeom prst="rect">
            <a:avLst/>
          </a:prstGeom>
          <a:noFill/>
          <a:ln>
            <a:noFill/>
          </a:ln>
        </p:spPr>
      </p:pic>
      <p:pic>
        <p:nvPicPr>
          <p:cNvPr id="266" name="Google Shape;266;p22"/>
          <p:cNvPicPr preferRelativeResize="0"/>
          <p:nvPr/>
        </p:nvPicPr>
        <p:blipFill>
          <a:blip r:embed="rId4">
            <a:alphaModFix/>
          </a:blip>
          <a:stretch>
            <a:fillRect/>
          </a:stretch>
        </p:blipFill>
        <p:spPr>
          <a:xfrm>
            <a:off x="3508500" y="1460250"/>
            <a:ext cx="5635501" cy="332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History</a:t>
            </a:r>
            <a:endParaRPr/>
          </a:p>
        </p:txBody>
      </p:sp>
      <p:sp>
        <p:nvSpPr>
          <p:cNvPr id="272" name="Google Shape;272;p23"/>
          <p:cNvSpPr txBox="1"/>
          <p:nvPr>
            <p:ph idx="1" type="body"/>
          </p:nvPr>
        </p:nvSpPr>
        <p:spPr>
          <a:xfrm>
            <a:off x="2985575" y="3040475"/>
            <a:ext cx="5808900" cy="177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Nella History dei file troviamo l’account che l’ha effettuato, quando lo ha fatto e il hash del commit</a:t>
            </a:r>
            <a:endParaRPr/>
          </a:p>
        </p:txBody>
      </p:sp>
      <p:pic>
        <p:nvPicPr>
          <p:cNvPr id="273" name="Google Shape;273;p23"/>
          <p:cNvPicPr preferRelativeResize="0"/>
          <p:nvPr/>
        </p:nvPicPr>
        <p:blipFill>
          <a:blip r:embed="rId3">
            <a:alphaModFix/>
          </a:blip>
          <a:stretch>
            <a:fillRect/>
          </a:stretch>
        </p:blipFill>
        <p:spPr>
          <a:xfrm>
            <a:off x="234813" y="1411413"/>
            <a:ext cx="8505825" cy="1438275"/>
          </a:xfrm>
          <a:prstGeom prst="rect">
            <a:avLst/>
          </a:prstGeom>
          <a:noFill/>
          <a:ln>
            <a:noFill/>
          </a:ln>
        </p:spPr>
      </p:pic>
      <p:pic>
        <p:nvPicPr>
          <p:cNvPr id="274" name="Google Shape;274;p23"/>
          <p:cNvPicPr preferRelativeResize="0"/>
          <p:nvPr/>
        </p:nvPicPr>
        <p:blipFill>
          <a:blip r:embed="rId4">
            <a:alphaModFix/>
          </a:blip>
          <a:stretch>
            <a:fillRect/>
          </a:stretch>
        </p:blipFill>
        <p:spPr>
          <a:xfrm>
            <a:off x="288650" y="3040475"/>
            <a:ext cx="2457450" cy="120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History e modifiche</a:t>
            </a:r>
            <a:endParaRPr/>
          </a:p>
        </p:txBody>
      </p:sp>
      <p:sp>
        <p:nvSpPr>
          <p:cNvPr id="280" name="Google Shape;280;p24"/>
          <p:cNvSpPr txBox="1"/>
          <p:nvPr>
            <p:ph idx="1" type="body"/>
          </p:nvPr>
        </p:nvSpPr>
        <p:spPr>
          <a:xfrm>
            <a:off x="5989925" y="1567550"/>
            <a:ext cx="2880600" cy="335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Cliccando nella singola commit possiamo vedere i cambiamenti fatti e commentarla</a:t>
            </a:r>
            <a:endParaRPr sz="1800"/>
          </a:p>
        </p:txBody>
      </p:sp>
      <p:pic>
        <p:nvPicPr>
          <p:cNvPr id="281" name="Google Shape;281;p24"/>
          <p:cNvPicPr preferRelativeResize="0"/>
          <p:nvPr/>
        </p:nvPicPr>
        <p:blipFill>
          <a:blip r:embed="rId3">
            <a:alphaModFix/>
          </a:blip>
          <a:stretch>
            <a:fillRect/>
          </a:stretch>
        </p:blipFill>
        <p:spPr>
          <a:xfrm>
            <a:off x="133681" y="1567546"/>
            <a:ext cx="5588520" cy="291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Branching</a:t>
            </a:r>
            <a:endParaRPr/>
          </a:p>
        </p:txBody>
      </p:sp>
      <p:sp>
        <p:nvSpPr>
          <p:cNvPr id="287" name="Google Shape;287;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La caratteristica principale che permette il lavoro di più persone su un file è il branching. Quando si crea la repository si ha la Branch Master e da questo Branch principale si possono creare delle diramazioni. Queste diramazioni sono la copia del Branch padre, però quando si effettua un cambiamento nel branch figlio il Branch padre non viene modificato</a:t>
            </a:r>
            <a:endParaRPr/>
          </a:p>
        </p:txBody>
      </p:sp>
      <p:pic>
        <p:nvPicPr>
          <p:cNvPr id="288" name="Google Shape;288;p25"/>
          <p:cNvPicPr preferRelativeResize="0"/>
          <p:nvPr/>
        </p:nvPicPr>
        <p:blipFill>
          <a:blip r:embed="rId3">
            <a:alphaModFix/>
          </a:blip>
          <a:stretch>
            <a:fillRect/>
          </a:stretch>
        </p:blipFill>
        <p:spPr>
          <a:xfrm>
            <a:off x="1874025" y="2224850"/>
            <a:ext cx="4817300" cy="275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